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8607"/>
    <a:srgbClr val="5A7C84"/>
    <a:srgbClr val="4D81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3" d="100"/>
          <a:sy n="103" d="100"/>
        </p:scale>
        <p:origin x="138"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220A02A-894F-4161-99C8-FF8AF9D71DD9}"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3792071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20A02A-894F-4161-99C8-FF8AF9D71DD9}"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157976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220A02A-894F-4161-99C8-FF8AF9D71DD9}"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1823714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220A02A-894F-4161-99C8-FF8AF9D71DD9}"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2976254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220A02A-894F-4161-99C8-FF8AF9D71DD9}" type="datetimeFigureOut">
              <a:rPr lang="en-GB" smtClean="0"/>
              <a:t>04/02/2026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1589755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220A02A-894F-4161-99C8-FF8AF9D71DD9}" type="datetimeFigureOut">
              <a:rPr lang="en-GB" smtClean="0"/>
              <a:t>04/02/2026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3440928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20A02A-894F-4161-99C8-FF8AF9D71DD9}" type="datetimeFigureOut">
              <a:rPr lang="en-GB" smtClean="0"/>
              <a:t>04/02/2026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3875669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20A02A-894F-4161-99C8-FF8AF9D71DD9}"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1883570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20A02A-894F-4161-99C8-FF8AF9D71DD9}" type="datetimeFigureOut">
              <a:rPr lang="en-GB" smtClean="0"/>
              <a:t>04/02/2026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524745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20A02A-894F-4161-99C8-FF8AF9D71DD9}"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4006622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20A02A-894F-4161-99C8-FF8AF9D71DD9}" type="datetimeFigureOut">
              <a:rPr lang="en-GB" smtClean="0"/>
              <a:t>04/02/2026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85B02D-8241-4760-BA9B-3C051487B818}" type="slidenum">
              <a:rPr lang="en-GB" smtClean="0"/>
              <a:t>‹#›</a:t>
            </a:fld>
            <a:endParaRPr lang="en-GB"/>
          </a:p>
        </p:txBody>
      </p:sp>
    </p:spTree>
    <p:extLst>
      <p:ext uri="{BB962C8B-B14F-4D97-AF65-F5344CB8AC3E}">
        <p14:creationId xmlns:p14="http://schemas.microsoft.com/office/powerpoint/2010/main" val="1009524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20A02A-894F-4161-99C8-FF8AF9D71DD9}" type="datetimeFigureOut">
              <a:rPr lang="en-GB" smtClean="0"/>
              <a:t>04/02/2026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85B02D-8241-4760-BA9B-3C051487B818}" type="slidenum">
              <a:rPr lang="en-GB" smtClean="0"/>
              <a:t>‹#›</a:t>
            </a:fld>
            <a:endParaRPr lang="en-GB"/>
          </a:p>
        </p:txBody>
      </p:sp>
    </p:spTree>
    <p:extLst>
      <p:ext uri="{BB962C8B-B14F-4D97-AF65-F5344CB8AC3E}">
        <p14:creationId xmlns:p14="http://schemas.microsoft.com/office/powerpoint/2010/main" val="32820718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toogoodtogo.com/en-gb" TargetMode="External"/><Relationship Id="rId13" Type="http://schemas.openxmlformats.org/officeDocument/2006/relationships/hyperlink" Target="https://stripeystork.org.uk/" TargetMode="External"/><Relationship Id="rId18" Type="http://schemas.openxmlformats.org/officeDocument/2006/relationships/hyperlink" Target="https://www.actionforcarhttps/www.actionforcarers.org.uk/who-we-help/young-carers-under-18ers.org.uk/who-we-help/young-carers-under-18" TargetMode="External"/><Relationship Id="rId3" Type="http://schemas.openxmlformats.org/officeDocument/2006/relationships/hyperlink" Target="https://home-starteastsurrey.org.uk/" TargetMode="External"/><Relationship Id="rId7" Type="http://schemas.openxmlformats.org/officeDocument/2006/relationships/image" Target="../media/image4.png"/><Relationship Id="rId12" Type="http://schemas.openxmlformats.org/officeDocument/2006/relationships/image" Target="../media/image6.png"/><Relationship Id="rId17" Type="http://schemas.openxmlformats.org/officeDocument/2006/relationships/hyperlink" Target="https://www.mindworks-surrey.org/" TargetMode="External"/><Relationship Id="rId2" Type="http://schemas.openxmlformats.org/officeDocument/2006/relationships/image" Target="../media/image1.png"/><Relationship Id="rId16" Type="http://schemas.openxmlformats.org/officeDocument/2006/relationships/image" Target="../media/image8.png"/><Relationship Id="rId20"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5.jpeg"/><Relationship Id="rId5" Type="http://schemas.openxmlformats.org/officeDocument/2006/relationships/hyperlink" Target="https://stjohnshurstgreen.org.uk/Groups/405713/Community_Fridge.aspx" TargetMode="External"/><Relationship Id="rId15" Type="http://schemas.openxmlformats.org/officeDocument/2006/relationships/image" Target="../media/image7.png"/><Relationship Id="rId10" Type="http://schemas.openxmlformats.org/officeDocument/2006/relationships/hyperlink" Target="https://www.surreycc.gov.uk/children/support-and-advice/families/support-and-advice/parenting-courses-and-advice" TargetMode="External"/><Relationship Id="rId19"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hyperlink" Target="Wellbeing%20Support%20for%20Families%20Leaflet.pptx" TargetMode="External"/><Relationship Id="rId14" Type="http://schemas.openxmlformats.org/officeDocument/2006/relationships/hyperlink" Target="https://www.nhs.uk/mental-health/children-and-young-adults/advice-for-parents/talk-to-children-about-feelings/"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6.png"/><Relationship Id="rId3" Type="http://schemas.openxmlformats.org/officeDocument/2006/relationships/hyperlink" Target="https://www.emotioncoachinguk.com/resources-for-professionals-parents-carers" TargetMode="External"/><Relationship Id="rId7" Type="http://schemas.openxmlformats.org/officeDocument/2006/relationships/hyperlink" Target="https://www.barnardos.org.uk/" TargetMode="External"/><Relationship Id="rId12" Type="http://schemas.openxmlformats.org/officeDocument/2006/relationships/hyperlink" Target="https://www.mindworks-surrey.org/" TargetMode="External"/><Relationship Id="rId2" Type="http://schemas.openxmlformats.org/officeDocument/2006/relationships/image" Target="../media/image11.png"/><Relationship Id="rId16" Type="http://schemas.openxmlformats.org/officeDocument/2006/relationships/hyperlink" Target="https://www.barnardosfamilycentressurrey.org.uk/" TargetMode="External"/><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hyperlink" Target="https://www.ymcaeastsurrey.org.uk/" TargetMode="External"/><Relationship Id="rId5" Type="http://schemas.openxmlformats.org/officeDocument/2006/relationships/hyperlink" Target="https://www.gingerbread.org.uk/" TargetMode="External"/><Relationship Id="rId15" Type="http://schemas.openxmlformats.org/officeDocument/2006/relationships/image" Target="../media/image17.png"/><Relationship Id="rId10" Type="http://schemas.openxmlformats.org/officeDocument/2006/relationships/image" Target="../media/image15.png"/><Relationship Id="rId4" Type="http://schemas.openxmlformats.org/officeDocument/2006/relationships/image" Target="../media/image12.png"/><Relationship Id="rId9" Type="http://schemas.openxmlformats.org/officeDocument/2006/relationships/hyperlink" Target="https://surreywellbeing.org/" TargetMode="External"/><Relationship Id="rId14" Type="http://schemas.openxmlformats.org/officeDocument/2006/relationships/hyperlink" Target="https://www.youngminds.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66739" y="38347"/>
            <a:ext cx="6177268" cy="646331"/>
          </a:xfrm>
          <a:prstGeom prst="rect">
            <a:avLst/>
          </a:prstGeom>
          <a:noFill/>
        </p:spPr>
        <p:txBody>
          <a:bodyPr wrap="none" lIns="91440" tIns="45720" rIns="91440" bIns="45720">
            <a:spAutoFit/>
          </a:bodyPr>
          <a:lstStyle/>
          <a:p>
            <a:pPr algn="ctr"/>
            <a:r>
              <a:rPr lang="en-U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Wellbeing Support for </a:t>
            </a:r>
            <a:r>
              <a:rPr lang="en-US" sz="36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F</a:t>
            </a:r>
            <a:r>
              <a:rPr lang="en-U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amilies</a:t>
            </a:r>
          </a:p>
        </p:txBody>
      </p:sp>
      <p:grpSp>
        <p:nvGrpSpPr>
          <p:cNvPr id="22" name="Group 21"/>
          <p:cNvGrpSpPr/>
          <p:nvPr/>
        </p:nvGrpSpPr>
        <p:grpSpPr>
          <a:xfrm>
            <a:off x="174944" y="701626"/>
            <a:ext cx="5622522" cy="2709679"/>
            <a:chOff x="120108" y="936426"/>
            <a:chExt cx="5756992" cy="2709679"/>
          </a:xfrm>
        </p:grpSpPr>
        <p:pic>
          <p:nvPicPr>
            <p:cNvPr id="1026" name="Picture 2" descr="https://home-starteastsurrey.org.uk/wp-content/uploads/2019/05/xHS_East-Surrey-Main_RGB-300px.png.pagespeed.ic.Gx0rlT6BE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132" y="1153682"/>
              <a:ext cx="775840" cy="68791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26940" y="1256122"/>
              <a:ext cx="2525691" cy="276999"/>
            </a:xfrm>
            <a:prstGeom prst="rect">
              <a:avLst/>
            </a:prstGeom>
          </p:spPr>
          <p:txBody>
            <a:bodyPr wrap="none">
              <a:spAutoFit/>
            </a:bodyPr>
            <a:lstStyle/>
            <a:p>
              <a:r>
                <a:rPr lang="en-GB" sz="1200" dirty="0">
                  <a:hlinkClick r:id="rId3"/>
                </a:rPr>
                <a:t>https://home-starteastsurrey.org.uk/</a:t>
              </a:r>
              <a:r>
                <a:rPr lang="en-GB" sz="1200" dirty="0"/>
                <a:t> </a:t>
              </a:r>
            </a:p>
          </p:txBody>
        </p:sp>
        <p:grpSp>
          <p:nvGrpSpPr>
            <p:cNvPr id="8" name="Group 7"/>
            <p:cNvGrpSpPr/>
            <p:nvPr/>
          </p:nvGrpSpPr>
          <p:grpSpPr>
            <a:xfrm>
              <a:off x="307975" y="1841594"/>
              <a:ext cx="5504543" cy="1586661"/>
              <a:chOff x="3048000" y="3277055"/>
              <a:chExt cx="6096000" cy="1586661"/>
            </a:xfrm>
          </p:grpSpPr>
          <p:sp>
            <p:nvSpPr>
              <p:cNvPr id="6" name="Rectangle 5"/>
              <p:cNvSpPr/>
              <p:nvPr/>
            </p:nvSpPr>
            <p:spPr>
              <a:xfrm>
                <a:off x="3048000" y="3277055"/>
                <a:ext cx="6096000" cy="461665"/>
              </a:xfrm>
              <a:prstGeom prst="rect">
                <a:avLst/>
              </a:prstGeom>
            </p:spPr>
            <p:txBody>
              <a:bodyPr>
                <a:spAutoFit/>
              </a:bodyPr>
              <a:lstStyle/>
              <a:p>
                <a:pPr algn="ctr"/>
                <a:r>
                  <a:rPr lang="en-GB" sz="1200" b="1" i="0" dirty="0">
                    <a:solidFill>
                      <a:srgbClr val="3F3F3F"/>
                    </a:solidFill>
                    <a:effectLst/>
                  </a:rPr>
                  <a:t>Home-Start East Surrey</a:t>
                </a:r>
                <a:r>
                  <a:rPr lang="en-GB" sz="1200" b="0" i="0" dirty="0">
                    <a:solidFill>
                      <a:srgbClr val="3F3F3F"/>
                    </a:solidFill>
                    <a:effectLst/>
                  </a:rPr>
                  <a:t> </a:t>
                </a:r>
                <a:r>
                  <a:rPr lang="en-GB" sz="1200" b="0" i="0" dirty="0">
                    <a:effectLst/>
                  </a:rPr>
                  <a:t>is a local charity which provides friendship and emotional and practical help to parents with at least one child under eleven years old.</a:t>
                </a:r>
                <a:endParaRPr lang="en-GB" sz="1200" dirty="0"/>
              </a:p>
            </p:txBody>
          </p:sp>
          <p:sp>
            <p:nvSpPr>
              <p:cNvPr id="7" name="Rectangle 6"/>
              <p:cNvSpPr/>
              <p:nvPr/>
            </p:nvSpPr>
            <p:spPr>
              <a:xfrm>
                <a:off x="3048000" y="3848053"/>
                <a:ext cx="6096000" cy="1015663"/>
              </a:xfrm>
              <a:prstGeom prst="rect">
                <a:avLst/>
              </a:prstGeom>
            </p:spPr>
            <p:txBody>
              <a:bodyPr>
                <a:spAutoFit/>
              </a:bodyPr>
              <a:lstStyle/>
              <a:p>
                <a:pPr algn="ctr"/>
                <a:r>
                  <a:rPr lang="en-GB" sz="1200" b="0" i="0" dirty="0">
                    <a:effectLst/>
                  </a:rPr>
                  <a:t>Our aim is to provide early support to families who are experiencing a wide range of difficulties such as isolation, low self-esteem, mental health issues and parenting difficulties. We work alongside parents in their own homes to help raise self-confidence and their ability to cope in an increasingly pressured society. Our emphasis is on parents helping parents.</a:t>
                </a:r>
                <a:endParaRPr lang="en-GB" sz="1200" dirty="0"/>
              </a:p>
            </p:txBody>
          </p:sp>
        </p:grpSp>
        <p:sp>
          <p:nvSpPr>
            <p:cNvPr id="9" name="Rounded Rectangle 8"/>
            <p:cNvSpPr/>
            <p:nvPr/>
          </p:nvSpPr>
          <p:spPr>
            <a:xfrm>
              <a:off x="120108" y="936426"/>
              <a:ext cx="5756992" cy="2709679"/>
            </a:xfrm>
            <a:prstGeom prst="round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AutoShape 4" descr="Too Good To Go lo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21" name="Group 20"/>
          <p:cNvGrpSpPr/>
          <p:nvPr/>
        </p:nvGrpSpPr>
        <p:grpSpPr>
          <a:xfrm>
            <a:off x="7021857" y="95062"/>
            <a:ext cx="5092187" cy="2198715"/>
            <a:chOff x="6637070" y="295103"/>
            <a:chExt cx="5092187" cy="2198715"/>
          </a:xfrm>
        </p:grpSpPr>
        <p:pic>
          <p:nvPicPr>
            <p:cNvPr id="10" name="Picture 9"/>
            <p:cNvPicPr>
              <a:picLocks noChangeAspect="1"/>
            </p:cNvPicPr>
            <p:nvPr/>
          </p:nvPicPr>
          <p:blipFill>
            <a:blip r:embed="rId4"/>
            <a:stretch>
              <a:fillRect/>
            </a:stretch>
          </p:blipFill>
          <p:spPr>
            <a:xfrm>
              <a:off x="8356184" y="386364"/>
              <a:ext cx="1453132" cy="638675"/>
            </a:xfrm>
            <a:prstGeom prst="rect">
              <a:avLst/>
            </a:prstGeom>
          </p:spPr>
        </p:pic>
        <p:sp>
          <p:nvSpPr>
            <p:cNvPr id="11" name="Rectangle 10"/>
            <p:cNvSpPr/>
            <p:nvPr/>
          </p:nvSpPr>
          <p:spPr>
            <a:xfrm>
              <a:off x="6701652" y="1051123"/>
              <a:ext cx="5027605" cy="461665"/>
            </a:xfrm>
            <a:prstGeom prst="rect">
              <a:avLst/>
            </a:prstGeom>
          </p:spPr>
          <p:txBody>
            <a:bodyPr wrap="square">
              <a:spAutoFit/>
            </a:bodyPr>
            <a:lstStyle/>
            <a:p>
              <a:r>
                <a:rPr lang="en-GB" sz="1200" dirty="0">
                  <a:hlinkClick r:id="rId5"/>
                </a:rPr>
                <a:t>https://stjohnshurstgreen.org.uk/Groups/405713/Community_Fridge.aspx</a:t>
              </a:r>
              <a:endParaRPr lang="en-GB" sz="1200" dirty="0"/>
            </a:p>
            <a:p>
              <a:endParaRPr lang="en-GB" sz="1200" dirty="0"/>
            </a:p>
          </p:txBody>
        </p:sp>
        <p:sp>
          <p:nvSpPr>
            <p:cNvPr id="23" name="Rounded Rectangle 22"/>
            <p:cNvSpPr/>
            <p:nvPr/>
          </p:nvSpPr>
          <p:spPr>
            <a:xfrm>
              <a:off x="6637070" y="295103"/>
              <a:ext cx="4925934" cy="2198715"/>
            </a:xfrm>
            <a:prstGeom prst="roundRect">
              <a:avLst/>
            </a:prstGeom>
            <a:no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6"/>
            <a:stretch>
              <a:fillRect/>
            </a:stretch>
          </p:blipFill>
          <p:spPr>
            <a:xfrm>
              <a:off x="7166367" y="1364050"/>
              <a:ext cx="3844550" cy="889878"/>
            </a:xfrm>
            <a:prstGeom prst="rect">
              <a:avLst/>
            </a:prstGeom>
          </p:spPr>
        </p:pic>
      </p:grpSp>
      <p:grpSp>
        <p:nvGrpSpPr>
          <p:cNvPr id="25" name="Group 24"/>
          <p:cNvGrpSpPr/>
          <p:nvPr/>
        </p:nvGrpSpPr>
        <p:grpSpPr>
          <a:xfrm>
            <a:off x="8904303" y="2391040"/>
            <a:ext cx="3171235" cy="2059920"/>
            <a:chOff x="7472499" y="2651760"/>
            <a:chExt cx="3255075" cy="2136371"/>
          </a:xfrm>
        </p:grpSpPr>
        <p:pic>
          <p:nvPicPr>
            <p:cNvPr id="14" name="Picture 13"/>
            <p:cNvPicPr>
              <a:picLocks noChangeAspect="1"/>
            </p:cNvPicPr>
            <p:nvPr/>
          </p:nvPicPr>
          <p:blipFill>
            <a:blip r:embed="rId7"/>
            <a:stretch>
              <a:fillRect/>
            </a:stretch>
          </p:blipFill>
          <p:spPr>
            <a:xfrm>
              <a:off x="8676223" y="2768333"/>
              <a:ext cx="813053" cy="654254"/>
            </a:xfrm>
            <a:prstGeom prst="rect">
              <a:avLst/>
            </a:prstGeom>
          </p:spPr>
        </p:pic>
        <p:sp>
          <p:nvSpPr>
            <p:cNvPr id="15" name="Rectangle 14"/>
            <p:cNvSpPr/>
            <p:nvPr/>
          </p:nvSpPr>
          <p:spPr>
            <a:xfrm>
              <a:off x="7624729" y="3438407"/>
              <a:ext cx="2950616" cy="584775"/>
            </a:xfrm>
            <a:prstGeom prst="rect">
              <a:avLst/>
            </a:prstGeom>
          </p:spPr>
          <p:txBody>
            <a:bodyPr wrap="none">
              <a:spAutoFit/>
            </a:bodyPr>
            <a:lstStyle/>
            <a:p>
              <a:r>
                <a:rPr lang="en-GB" sz="1400" dirty="0">
                  <a:hlinkClick r:id="rId8"/>
                </a:rPr>
                <a:t>https://www.toogoodtogo.com/en-gb</a:t>
              </a:r>
              <a:endParaRPr lang="en-GB" sz="1400" dirty="0"/>
            </a:p>
            <a:p>
              <a:endParaRPr lang="en-GB" dirty="0"/>
            </a:p>
          </p:txBody>
        </p:sp>
        <p:sp>
          <p:nvSpPr>
            <p:cNvPr id="16" name="TextBox 15"/>
            <p:cNvSpPr txBox="1"/>
            <p:nvPr/>
          </p:nvSpPr>
          <p:spPr>
            <a:xfrm>
              <a:off x="7472499" y="3700016"/>
              <a:ext cx="3255075" cy="646331"/>
            </a:xfrm>
            <a:prstGeom prst="rect">
              <a:avLst/>
            </a:prstGeom>
            <a:noFill/>
          </p:spPr>
          <p:txBody>
            <a:bodyPr wrap="square" rtlCol="0">
              <a:spAutoFit/>
            </a:bodyPr>
            <a:lstStyle/>
            <a:p>
              <a:pPr algn="ctr"/>
              <a:r>
                <a:rPr lang="en-GB" sz="1200" dirty="0"/>
                <a:t>Too good to Go is an app that lets you know when supermarkets/restaurants have surplus food available to collect at a cheaper price. </a:t>
              </a:r>
            </a:p>
          </p:txBody>
        </p:sp>
        <p:sp>
          <p:nvSpPr>
            <p:cNvPr id="24" name="Rounded Rectangle 23"/>
            <p:cNvSpPr/>
            <p:nvPr/>
          </p:nvSpPr>
          <p:spPr>
            <a:xfrm>
              <a:off x="7472499" y="2651760"/>
              <a:ext cx="3255075" cy="2136371"/>
            </a:xfrm>
            <a:prstGeom prst="roundRect">
              <a:avLst/>
            </a:prstGeom>
            <a:noFill/>
            <a:ln w="57150">
              <a:solidFill>
                <a:srgbClr val="5A7C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 name="Group 26"/>
          <p:cNvGrpSpPr/>
          <p:nvPr/>
        </p:nvGrpSpPr>
        <p:grpSpPr>
          <a:xfrm>
            <a:off x="188388" y="3539673"/>
            <a:ext cx="5678965" cy="1888967"/>
            <a:chOff x="248504" y="3778144"/>
            <a:chExt cx="5095298" cy="2057391"/>
          </a:xfrm>
        </p:grpSpPr>
        <p:sp>
          <p:nvSpPr>
            <p:cNvPr id="17" name="Rectangle 16">
              <a:hlinkClick r:id="rId9" action="ppaction://hlinkpres?slideindex=1&amp;slidetitle="/>
            </p:cNvPr>
            <p:cNvSpPr/>
            <p:nvPr/>
          </p:nvSpPr>
          <p:spPr>
            <a:xfrm>
              <a:off x="582810" y="4510486"/>
              <a:ext cx="4426686" cy="838046"/>
            </a:xfrm>
            <a:prstGeom prst="rect">
              <a:avLst/>
            </a:prstGeom>
          </p:spPr>
          <p:txBody>
            <a:bodyPr wrap="square">
              <a:spAutoFit/>
            </a:bodyPr>
            <a:lstStyle/>
            <a:p>
              <a:r>
                <a:rPr lang="en-GB" sz="1100" dirty="0">
                  <a:hlinkClick r:id="rId10"/>
                </a:rPr>
                <a:t>https://www.surreycc.gov.uk/children/support-and-advice/families/support-and-advice/parenting-courses-and-advice</a:t>
              </a:r>
              <a:endParaRPr lang="en-GB" sz="1100" dirty="0"/>
            </a:p>
            <a:p>
              <a:endParaRPr lang="en-GB" sz="1100" dirty="0"/>
            </a:p>
            <a:p>
              <a:endParaRPr lang="en-GB" sz="1100" dirty="0"/>
            </a:p>
          </p:txBody>
        </p:sp>
        <p:sp>
          <p:nvSpPr>
            <p:cNvPr id="18" name="Rectangle 17"/>
            <p:cNvSpPr/>
            <p:nvPr/>
          </p:nvSpPr>
          <p:spPr>
            <a:xfrm>
              <a:off x="248504" y="4917458"/>
              <a:ext cx="5095298" cy="703959"/>
            </a:xfrm>
            <a:prstGeom prst="rect">
              <a:avLst/>
            </a:prstGeom>
          </p:spPr>
          <p:txBody>
            <a:bodyPr wrap="square">
              <a:spAutoFit/>
            </a:bodyPr>
            <a:lstStyle/>
            <a:p>
              <a:pPr algn="ctr"/>
              <a:r>
                <a:rPr lang="en-GB" sz="1200" b="0" i="0" dirty="0">
                  <a:solidFill>
                    <a:srgbClr val="222222"/>
                  </a:solidFill>
                  <a:effectLst/>
                </a:rPr>
                <a:t>Although parenting can be very rewarding there may be times when you feel in need of support. There are options available to help during these times, which include parenting courses and services offering parents information, support and advice.</a:t>
              </a:r>
              <a:endParaRPr lang="en-GB" sz="1200" dirty="0"/>
            </a:p>
          </p:txBody>
        </p:sp>
        <p:pic>
          <p:nvPicPr>
            <p:cNvPr id="1030" name="Picture 6" descr="Family information servic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95382" y="3914784"/>
              <a:ext cx="2801543" cy="544744"/>
            </a:xfrm>
            <a:prstGeom prst="rect">
              <a:avLst/>
            </a:prstGeom>
            <a:noFill/>
            <a:extLst>
              <a:ext uri="{909E8E84-426E-40DD-AFC4-6F175D3DCCD1}">
                <a14:hiddenFill xmlns:a14="http://schemas.microsoft.com/office/drawing/2010/main">
                  <a:solidFill>
                    <a:srgbClr val="FFFFFF"/>
                  </a:solidFill>
                </a14:hiddenFill>
              </a:ext>
            </a:extLst>
          </p:spPr>
        </p:pic>
        <p:sp>
          <p:nvSpPr>
            <p:cNvPr id="26" name="Rounded Rectangle 25"/>
            <p:cNvSpPr/>
            <p:nvPr/>
          </p:nvSpPr>
          <p:spPr>
            <a:xfrm>
              <a:off x="248504" y="3778144"/>
              <a:ext cx="5095298" cy="2057391"/>
            </a:xfrm>
            <a:prstGeom prst="roundRect">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2"/>
          <p:cNvGrpSpPr/>
          <p:nvPr/>
        </p:nvGrpSpPr>
        <p:grpSpPr>
          <a:xfrm>
            <a:off x="167788" y="5495932"/>
            <a:ext cx="4223482" cy="1262048"/>
            <a:chOff x="6055221" y="2606705"/>
            <a:chExt cx="2637800" cy="2380931"/>
          </a:xfrm>
        </p:grpSpPr>
        <p:pic>
          <p:nvPicPr>
            <p:cNvPr id="31" name="Picture 4" descr="https://stripeystork.org.uk/wp-content/uploads/2019/05/stripey-stork-logo.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083754" y="2769236"/>
              <a:ext cx="498996" cy="1216232"/>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p:cNvSpPr/>
            <p:nvPr/>
          </p:nvSpPr>
          <p:spPr>
            <a:xfrm>
              <a:off x="7229128" y="2909138"/>
              <a:ext cx="1390573" cy="609701"/>
            </a:xfrm>
            <a:prstGeom prst="rect">
              <a:avLst/>
            </a:prstGeom>
          </p:spPr>
          <p:txBody>
            <a:bodyPr wrap="none">
              <a:spAutoFit/>
            </a:bodyPr>
            <a:lstStyle/>
            <a:p>
              <a:r>
                <a:rPr lang="en-GB" sz="1200" dirty="0">
                  <a:hlinkClick r:id="rId13"/>
                </a:rPr>
                <a:t>https://stripeystork.org.uk/</a:t>
              </a:r>
              <a:endParaRPr lang="en-GB" sz="1200" dirty="0"/>
            </a:p>
            <a:p>
              <a:endParaRPr lang="en-GB" sz="1200" dirty="0"/>
            </a:p>
          </p:txBody>
        </p:sp>
        <p:sp>
          <p:nvSpPr>
            <p:cNvPr id="35" name="Rectangle 34"/>
            <p:cNvSpPr/>
            <p:nvPr/>
          </p:nvSpPr>
          <p:spPr>
            <a:xfrm>
              <a:off x="6156374" y="3554119"/>
              <a:ext cx="2536647" cy="1219343"/>
            </a:xfrm>
            <a:prstGeom prst="rect">
              <a:avLst/>
            </a:prstGeom>
          </p:spPr>
          <p:txBody>
            <a:bodyPr wrap="square">
              <a:spAutoFit/>
            </a:bodyPr>
            <a:lstStyle/>
            <a:p>
              <a:pPr algn="ctr"/>
              <a:r>
                <a:rPr lang="en-GB" sz="1200" dirty="0"/>
                <a:t>The Surrey baby bank collecting donations of </a:t>
              </a:r>
            </a:p>
            <a:p>
              <a:pPr algn="ctr"/>
              <a:r>
                <a:rPr lang="en-GB" sz="1200" dirty="0"/>
                <a:t>clothes, toys and essential items for babies and children </a:t>
              </a:r>
            </a:p>
            <a:p>
              <a:pPr algn="ctr"/>
              <a:r>
                <a:rPr lang="en-GB" sz="1200" dirty="0"/>
                <a:t>and rehoming them with local families experiencing hardship.</a:t>
              </a:r>
              <a:endParaRPr lang="en-GB" sz="1200" b="0" i="0" dirty="0">
                <a:effectLst/>
              </a:endParaRPr>
            </a:p>
          </p:txBody>
        </p:sp>
        <p:sp>
          <p:nvSpPr>
            <p:cNvPr id="36" name="Rounded Rectangle 35"/>
            <p:cNvSpPr/>
            <p:nvPr/>
          </p:nvSpPr>
          <p:spPr>
            <a:xfrm>
              <a:off x="6055221" y="2606705"/>
              <a:ext cx="2637800" cy="2380931"/>
            </a:xfrm>
            <a:prstGeom prst="roundRect">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 name="Group 36"/>
          <p:cNvGrpSpPr/>
          <p:nvPr/>
        </p:nvGrpSpPr>
        <p:grpSpPr>
          <a:xfrm>
            <a:off x="4474432" y="5560011"/>
            <a:ext cx="3900603" cy="1193466"/>
            <a:chOff x="1145222" y="3420099"/>
            <a:chExt cx="3900603" cy="1193466"/>
          </a:xfrm>
        </p:grpSpPr>
        <p:sp>
          <p:nvSpPr>
            <p:cNvPr id="38" name="Rectangle 37"/>
            <p:cNvSpPr/>
            <p:nvPr/>
          </p:nvSpPr>
          <p:spPr>
            <a:xfrm>
              <a:off x="1195098" y="4072642"/>
              <a:ext cx="3800850" cy="461665"/>
            </a:xfrm>
            <a:prstGeom prst="rect">
              <a:avLst/>
            </a:prstGeom>
          </p:spPr>
          <p:txBody>
            <a:bodyPr wrap="square">
              <a:spAutoFit/>
            </a:bodyPr>
            <a:lstStyle/>
            <a:p>
              <a:r>
                <a:rPr lang="en-GB" sz="1200" dirty="0">
                  <a:hlinkClick r:id="rId14"/>
                </a:rPr>
                <a:t>https://www.nhs.uk/mental-health/children-and-young-adults/advice-for-parents/talk-to-children-about-feelings/</a:t>
              </a:r>
              <a:r>
                <a:rPr lang="en-GB" sz="1200" dirty="0"/>
                <a:t> </a:t>
              </a:r>
            </a:p>
          </p:txBody>
        </p:sp>
        <p:pic>
          <p:nvPicPr>
            <p:cNvPr id="39" name="Picture 38"/>
            <p:cNvPicPr>
              <a:picLocks noChangeAspect="1"/>
            </p:cNvPicPr>
            <p:nvPr/>
          </p:nvPicPr>
          <p:blipFill>
            <a:blip r:embed="rId15"/>
            <a:stretch>
              <a:fillRect/>
            </a:stretch>
          </p:blipFill>
          <p:spPr>
            <a:xfrm>
              <a:off x="2635524" y="3553810"/>
              <a:ext cx="919998" cy="477292"/>
            </a:xfrm>
            <a:prstGeom prst="rect">
              <a:avLst/>
            </a:prstGeom>
          </p:spPr>
        </p:pic>
        <p:sp>
          <p:nvSpPr>
            <p:cNvPr id="40" name="Rounded Rectangle 39"/>
            <p:cNvSpPr/>
            <p:nvPr/>
          </p:nvSpPr>
          <p:spPr>
            <a:xfrm>
              <a:off x="1145222" y="3420099"/>
              <a:ext cx="3900603" cy="1193466"/>
            </a:xfrm>
            <a:prstGeom prst="roundRect">
              <a:avLst/>
            </a:prstGeom>
            <a:noFill/>
            <a:ln w="571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1" name="Group 40"/>
          <p:cNvGrpSpPr/>
          <p:nvPr/>
        </p:nvGrpSpPr>
        <p:grpSpPr>
          <a:xfrm>
            <a:off x="8942809" y="4585720"/>
            <a:ext cx="3171235" cy="2189612"/>
            <a:chOff x="8361435" y="2845462"/>
            <a:chExt cx="3538451" cy="1934993"/>
          </a:xfrm>
        </p:grpSpPr>
        <p:pic>
          <p:nvPicPr>
            <p:cNvPr id="42" name="Picture 41"/>
            <p:cNvPicPr>
              <a:picLocks noChangeAspect="1"/>
            </p:cNvPicPr>
            <p:nvPr/>
          </p:nvPicPr>
          <p:blipFill>
            <a:blip r:embed="rId16"/>
            <a:stretch>
              <a:fillRect/>
            </a:stretch>
          </p:blipFill>
          <p:spPr>
            <a:xfrm>
              <a:off x="9005888" y="2914784"/>
              <a:ext cx="2249546" cy="763329"/>
            </a:xfrm>
            <a:prstGeom prst="rect">
              <a:avLst/>
            </a:prstGeom>
          </p:spPr>
        </p:pic>
        <p:sp>
          <p:nvSpPr>
            <p:cNvPr id="43" name="Rectangle 42"/>
            <p:cNvSpPr/>
            <p:nvPr/>
          </p:nvSpPr>
          <p:spPr>
            <a:xfrm>
              <a:off x="8904203" y="3651614"/>
              <a:ext cx="2452916" cy="461665"/>
            </a:xfrm>
            <a:prstGeom prst="rect">
              <a:avLst/>
            </a:prstGeom>
          </p:spPr>
          <p:txBody>
            <a:bodyPr wrap="none">
              <a:spAutoFit/>
            </a:bodyPr>
            <a:lstStyle/>
            <a:p>
              <a:r>
                <a:rPr lang="en-GB" sz="1200" dirty="0">
                  <a:hlinkClick r:id="rId17"/>
                </a:rPr>
                <a:t>https://www.mindworks-surrey.org/</a:t>
              </a:r>
              <a:endParaRPr lang="en-GB" sz="1200" dirty="0"/>
            </a:p>
            <a:p>
              <a:endParaRPr lang="en-GB" sz="1200" dirty="0"/>
            </a:p>
          </p:txBody>
        </p:sp>
        <p:sp>
          <p:nvSpPr>
            <p:cNvPr id="44" name="Rectangle 43"/>
            <p:cNvSpPr/>
            <p:nvPr/>
          </p:nvSpPr>
          <p:spPr>
            <a:xfrm>
              <a:off x="8361435" y="3924862"/>
              <a:ext cx="3538451" cy="571172"/>
            </a:xfrm>
            <a:prstGeom prst="rect">
              <a:avLst/>
            </a:prstGeom>
          </p:spPr>
          <p:txBody>
            <a:bodyPr wrap="square">
              <a:spAutoFit/>
            </a:bodyPr>
            <a:lstStyle/>
            <a:p>
              <a:pPr algn="ctr"/>
              <a:r>
                <a:rPr lang="en-GB" sz="1200" dirty="0" err="1"/>
                <a:t>Mindworks</a:t>
              </a:r>
              <a:r>
                <a:rPr lang="en-GB" sz="1200" dirty="0"/>
                <a:t> Surrey, the emotional </a:t>
              </a:r>
            </a:p>
            <a:p>
              <a:pPr algn="ctr"/>
              <a:r>
                <a:rPr lang="en-GB" sz="1200" dirty="0"/>
                <a:t>wellbeing and mental health service </a:t>
              </a:r>
            </a:p>
            <a:p>
              <a:pPr algn="ctr"/>
              <a:r>
                <a:rPr lang="en-GB" sz="1200" dirty="0"/>
                <a:t>for children and young people in Surrey.</a:t>
              </a:r>
            </a:p>
          </p:txBody>
        </p:sp>
        <p:sp>
          <p:nvSpPr>
            <p:cNvPr id="45" name="Rounded Rectangle 44"/>
            <p:cNvSpPr/>
            <p:nvPr/>
          </p:nvSpPr>
          <p:spPr>
            <a:xfrm>
              <a:off x="8426953" y="2845462"/>
              <a:ext cx="3410371" cy="1934993"/>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Rectangle: Rounded Corners 1">
            <a:extLst>
              <a:ext uri="{FF2B5EF4-FFF2-40B4-BE49-F238E27FC236}">
                <a16:creationId xmlns:a16="http://schemas.microsoft.com/office/drawing/2014/main" id="{5245EF7F-2179-DA64-7792-8A0A3B3B8AF7}"/>
              </a:ext>
            </a:extLst>
          </p:cNvPr>
          <p:cNvSpPr/>
          <p:nvPr/>
        </p:nvSpPr>
        <p:spPr>
          <a:xfrm>
            <a:off x="6128365" y="2660851"/>
            <a:ext cx="2516511" cy="2583125"/>
          </a:xfrm>
          <a:prstGeom prst="roundRect">
            <a:avLst/>
          </a:prstGeom>
          <a:solidFill>
            <a:schemeClr val="bg1"/>
          </a:solidFill>
          <a:ln w="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solidFill>
                  <a:srgbClr val="0070C0"/>
                </a:solidFill>
                <a:hlinkClick r:id="rId18"/>
              </a:rPr>
              <a:t>https://www.actionforcarhttps://www.actionforcarers.org.uk/who-we-help/young-carers-under-18ers.org.uk/who-we-help/young-carers-under-18</a:t>
            </a:r>
            <a:endParaRPr lang="en-GB" sz="1200" dirty="0">
              <a:solidFill>
                <a:srgbClr val="0070C0"/>
              </a:solidFill>
            </a:endParaRPr>
          </a:p>
          <a:p>
            <a:endParaRPr lang="en-GB" sz="1200" dirty="0">
              <a:solidFill>
                <a:srgbClr val="0070C0"/>
              </a:solidFill>
            </a:endParaRPr>
          </a:p>
        </p:txBody>
      </p:sp>
      <p:pic>
        <p:nvPicPr>
          <p:cNvPr id="19" name="Picture 18">
            <a:extLst>
              <a:ext uri="{FF2B5EF4-FFF2-40B4-BE49-F238E27FC236}">
                <a16:creationId xmlns:a16="http://schemas.microsoft.com/office/drawing/2014/main" id="{E5170483-4270-0FEB-9C21-66213D96A2EF}"/>
              </a:ext>
            </a:extLst>
          </p:cNvPr>
          <p:cNvPicPr>
            <a:picLocks noChangeAspect="1"/>
          </p:cNvPicPr>
          <p:nvPr/>
        </p:nvPicPr>
        <p:blipFill>
          <a:blip r:embed="rId19"/>
          <a:srcRect l="-2258" r="2258"/>
          <a:stretch/>
        </p:blipFill>
        <p:spPr>
          <a:xfrm>
            <a:off x="6706001" y="2810282"/>
            <a:ext cx="1260001" cy="648000"/>
          </a:xfrm>
          <a:prstGeom prst="rect">
            <a:avLst/>
          </a:prstGeom>
        </p:spPr>
      </p:pic>
      <p:sp>
        <p:nvSpPr>
          <p:cNvPr id="49" name="TextBox 48">
            <a:extLst>
              <a:ext uri="{FF2B5EF4-FFF2-40B4-BE49-F238E27FC236}">
                <a16:creationId xmlns:a16="http://schemas.microsoft.com/office/drawing/2014/main" id="{BD5A1466-B502-F3F4-EDCC-7F5DCBD69AC1}"/>
              </a:ext>
            </a:extLst>
          </p:cNvPr>
          <p:cNvSpPr txBox="1"/>
          <p:nvPr/>
        </p:nvSpPr>
        <p:spPr>
          <a:xfrm>
            <a:off x="6193321" y="4380371"/>
            <a:ext cx="2479589" cy="830997"/>
          </a:xfrm>
          <a:prstGeom prst="rect">
            <a:avLst/>
          </a:prstGeom>
          <a:noFill/>
        </p:spPr>
        <p:txBody>
          <a:bodyPr wrap="square">
            <a:spAutoFit/>
          </a:bodyPr>
          <a:lstStyle/>
          <a:p>
            <a:pPr algn="ctr"/>
            <a:r>
              <a:rPr lang="en-GB" sz="1200" b="0" i="0" dirty="0">
                <a:effectLst/>
                <a:latin typeface="Cabin"/>
              </a:rPr>
              <a:t>If you're a young carer looking after </a:t>
            </a:r>
          </a:p>
          <a:p>
            <a:pPr algn="ctr"/>
            <a:r>
              <a:rPr lang="en-GB" sz="1200" b="0" i="0" dirty="0">
                <a:effectLst/>
                <a:latin typeface="Cabin"/>
              </a:rPr>
              <a:t>someone in the family, </a:t>
            </a:r>
          </a:p>
          <a:p>
            <a:pPr algn="ctr"/>
            <a:r>
              <a:rPr lang="en-GB" sz="1200" b="0" i="0" dirty="0">
                <a:effectLst/>
                <a:latin typeface="Cabin"/>
              </a:rPr>
              <a:t>our Surrey Young Carers team </a:t>
            </a:r>
          </a:p>
          <a:p>
            <a:pPr algn="ctr"/>
            <a:r>
              <a:rPr lang="en-GB" sz="1200" b="0" i="0" dirty="0">
                <a:effectLst/>
                <a:latin typeface="Cabin"/>
              </a:rPr>
              <a:t>is here to support you.</a:t>
            </a:r>
            <a:endParaRPr lang="en-GB" sz="1200" dirty="0"/>
          </a:p>
        </p:txBody>
      </p:sp>
      <p:pic>
        <p:nvPicPr>
          <p:cNvPr id="51" name="Picture 50">
            <a:extLst>
              <a:ext uri="{FF2B5EF4-FFF2-40B4-BE49-F238E27FC236}">
                <a16:creationId xmlns:a16="http://schemas.microsoft.com/office/drawing/2014/main" id="{0D5ED9EF-C40E-0D7E-B4ED-16F85F6504EC}"/>
              </a:ext>
            </a:extLst>
          </p:cNvPr>
          <p:cNvPicPr>
            <a:picLocks noChangeAspect="1"/>
          </p:cNvPicPr>
          <p:nvPr/>
        </p:nvPicPr>
        <p:blipFill>
          <a:blip r:embed="rId20"/>
          <a:stretch>
            <a:fillRect/>
          </a:stretch>
        </p:blipFill>
        <p:spPr>
          <a:xfrm>
            <a:off x="147397" y="121417"/>
            <a:ext cx="781574" cy="532501"/>
          </a:xfrm>
          <a:prstGeom prst="rect">
            <a:avLst/>
          </a:prstGeom>
        </p:spPr>
      </p:pic>
    </p:spTree>
    <p:extLst>
      <p:ext uri="{BB962C8B-B14F-4D97-AF65-F5344CB8AC3E}">
        <p14:creationId xmlns:p14="http://schemas.microsoft.com/office/powerpoint/2010/main" val="17633546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128848" y="153510"/>
            <a:ext cx="5722825" cy="2862858"/>
            <a:chOff x="407324" y="266007"/>
            <a:chExt cx="5802283" cy="2862858"/>
          </a:xfrm>
        </p:grpSpPr>
        <p:pic>
          <p:nvPicPr>
            <p:cNvPr id="2" name="Picture 6" descr="https://static.wixstatic.com/media/623336_f60a8c4c2b06469b9927983f706700dd.png/v1/fill/w_303,h_105,al_c,q_85,usm_0.66_1.00_0.01,enc_auto/623336_f60a8c4c2b06469b9927983f706700d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850" y="408259"/>
              <a:ext cx="1982416" cy="6869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42329" y="1132753"/>
              <a:ext cx="5667278" cy="461665"/>
            </a:xfrm>
            <a:prstGeom prst="rect">
              <a:avLst/>
            </a:prstGeom>
          </p:spPr>
          <p:txBody>
            <a:bodyPr wrap="square">
              <a:spAutoFit/>
            </a:bodyPr>
            <a:lstStyle/>
            <a:p>
              <a:r>
                <a:rPr lang="en-GB" sz="1200" dirty="0">
                  <a:hlinkClick r:id="rId3"/>
                </a:rPr>
                <a:t>https://www.emotioncoachinguk.com/resources-for-professionals-parents-carers</a:t>
              </a:r>
              <a:endParaRPr lang="en-GB" sz="1200" dirty="0"/>
            </a:p>
            <a:p>
              <a:endParaRPr lang="en-GB" sz="1200" dirty="0"/>
            </a:p>
          </p:txBody>
        </p:sp>
        <p:sp>
          <p:nvSpPr>
            <p:cNvPr id="4" name="Rectangle 3"/>
            <p:cNvSpPr/>
            <p:nvPr/>
          </p:nvSpPr>
          <p:spPr>
            <a:xfrm>
              <a:off x="492452" y="1374539"/>
              <a:ext cx="5567525" cy="1754326"/>
            </a:xfrm>
            <a:prstGeom prst="rect">
              <a:avLst/>
            </a:prstGeom>
          </p:spPr>
          <p:txBody>
            <a:bodyPr wrap="square">
              <a:spAutoFit/>
            </a:bodyPr>
            <a:lstStyle/>
            <a:p>
              <a:pPr algn="ctr" fontAlgn="base"/>
              <a:r>
                <a:rPr lang="en-GB" sz="1200" dirty="0"/>
                <a:t>Based on research by American Psychologist John </a:t>
              </a:r>
              <a:r>
                <a:rPr lang="en-GB" sz="1200" dirty="0" err="1"/>
                <a:t>Gottman</a:t>
              </a:r>
              <a:r>
                <a:rPr lang="en-GB" sz="1200" dirty="0"/>
                <a:t>, Emotion Coaching uses moments of heightened emotion and resulting behaviour to guide and teach the child and young person about more effective responses. Through empathetic engagement the child's emotional state is verbally acknowledged and validated, promoting a sense of security and feeling 'felt'.  This activates changes in the child's neurological system and allows the child to calm down, physiologically and psychologically.</a:t>
              </a:r>
            </a:p>
            <a:p>
              <a:pPr algn="ctr" fontAlgn="base"/>
              <a:r>
                <a:rPr lang="en-GB" sz="1200" dirty="0"/>
                <a:t> Inappropriate behaviours are not condoned in Emotion Coaching and when the child is calmer, incidents are discussed in a more rational and productive manner.  Moves are made to problem solve and engage in solution-focused strategies.</a:t>
              </a:r>
              <a:r>
                <a:rPr lang="en-GB" sz="1100" dirty="0"/>
                <a:t>  </a:t>
              </a:r>
              <a:endParaRPr lang="en-GB" sz="1100" b="0" i="0" dirty="0">
                <a:effectLst/>
              </a:endParaRPr>
            </a:p>
          </p:txBody>
        </p:sp>
        <p:sp>
          <p:nvSpPr>
            <p:cNvPr id="5" name="Rounded Rectangle 4"/>
            <p:cNvSpPr/>
            <p:nvPr/>
          </p:nvSpPr>
          <p:spPr>
            <a:xfrm>
              <a:off x="407324" y="266007"/>
              <a:ext cx="5735781" cy="2818015"/>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p:cNvGrpSpPr/>
          <p:nvPr/>
        </p:nvGrpSpPr>
        <p:grpSpPr>
          <a:xfrm>
            <a:off x="128849" y="3134764"/>
            <a:ext cx="3306809" cy="3723235"/>
            <a:chOff x="66502" y="3325808"/>
            <a:chExt cx="3782291" cy="3028409"/>
          </a:xfrm>
        </p:grpSpPr>
        <p:pic>
          <p:nvPicPr>
            <p:cNvPr id="13" name="Picture 12"/>
            <p:cNvPicPr>
              <a:picLocks noChangeAspect="1"/>
            </p:cNvPicPr>
            <p:nvPr/>
          </p:nvPicPr>
          <p:blipFill>
            <a:blip r:embed="rId4"/>
            <a:stretch>
              <a:fillRect/>
            </a:stretch>
          </p:blipFill>
          <p:spPr>
            <a:xfrm>
              <a:off x="997354" y="3438299"/>
              <a:ext cx="1928726" cy="473520"/>
            </a:xfrm>
            <a:prstGeom prst="rect">
              <a:avLst/>
            </a:prstGeom>
          </p:spPr>
        </p:pic>
        <p:sp>
          <p:nvSpPr>
            <p:cNvPr id="14" name="Rectangle 13"/>
            <p:cNvSpPr/>
            <p:nvPr/>
          </p:nvSpPr>
          <p:spPr>
            <a:xfrm>
              <a:off x="85599" y="4253642"/>
              <a:ext cx="3745198" cy="2100575"/>
            </a:xfrm>
            <a:prstGeom prst="rect">
              <a:avLst/>
            </a:prstGeom>
          </p:spPr>
          <p:txBody>
            <a:bodyPr wrap="square">
              <a:spAutoFit/>
            </a:bodyPr>
            <a:lstStyle/>
            <a:p>
              <a:pPr algn="ctr"/>
              <a:r>
                <a:rPr lang="en-GB" sz="1200" b="1" dirty="0"/>
                <a:t>Gingerbread’s free services for single parents</a:t>
              </a:r>
            </a:p>
            <a:p>
              <a:pPr algn="ctr"/>
              <a:r>
                <a:rPr lang="en-GB" sz="1200" dirty="0"/>
                <a:t>Our advice and support services help you get the right support when and where you need it most.</a:t>
              </a:r>
            </a:p>
            <a:p>
              <a:pPr algn="ctr"/>
              <a:r>
                <a:rPr lang="en-GB" sz="1200" dirty="0"/>
                <a:t>Meet other single mums and dads on our online forum or in our local and digital groups.  If you need advice, our information pages, </a:t>
              </a:r>
              <a:r>
                <a:rPr lang="en-GB" sz="1200" dirty="0" err="1"/>
                <a:t>webchat</a:t>
              </a:r>
              <a:r>
                <a:rPr lang="en-GB" sz="1200" dirty="0"/>
                <a:t> and helpline provide expert guidance on a wide range of topics. We are proud to be Advice Quality Standard (AQS) </a:t>
              </a:r>
              <a:r>
                <a:rPr lang="en-GB" sz="1200" dirty="0" err="1"/>
                <a:t>acredited</a:t>
              </a:r>
              <a:r>
                <a:rPr lang="en-GB" sz="1200" dirty="0"/>
                <a:t>. The AQS is awarded to organisations that give advice to members of the public on legal issues.</a:t>
              </a:r>
            </a:p>
            <a:p>
              <a:endParaRPr lang="en-GB" sz="1050" dirty="0"/>
            </a:p>
          </p:txBody>
        </p:sp>
        <p:sp>
          <p:nvSpPr>
            <p:cNvPr id="15" name="Rectangle 14"/>
            <p:cNvSpPr/>
            <p:nvPr/>
          </p:nvSpPr>
          <p:spPr>
            <a:xfrm>
              <a:off x="706034" y="3990667"/>
              <a:ext cx="2527806" cy="550747"/>
            </a:xfrm>
            <a:prstGeom prst="rect">
              <a:avLst/>
            </a:prstGeom>
          </p:spPr>
          <p:txBody>
            <a:bodyPr wrap="none">
              <a:spAutoFit/>
            </a:bodyPr>
            <a:lstStyle/>
            <a:p>
              <a:r>
                <a:rPr lang="en-GB" sz="1200" dirty="0">
                  <a:solidFill>
                    <a:srgbClr val="0070C0"/>
                  </a:solidFill>
                  <a:hlinkClick r:id="rId5">
                    <a:extLst>
                      <a:ext uri="{A12FA001-AC4F-418D-AE19-62706E023703}">
                        <ahyp:hlinkClr xmlns:ahyp="http://schemas.microsoft.com/office/drawing/2018/hyperlinkcolor" val="tx"/>
                      </a:ext>
                    </a:extLst>
                  </a:hlinkClick>
                </a:rPr>
                <a:t>https://www.gingerbread.org.uk</a:t>
              </a:r>
              <a:endParaRPr lang="en-GB" sz="1200" dirty="0">
                <a:solidFill>
                  <a:srgbClr val="0070C0"/>
                </a:solidFill>
              </a:endParaRPr>
            </a:p>
            <a:p>
              <a:endParaRPr lang="en-GB" sz="1200" dirty="0"/>
            </a:p>
            <a:p>
              <a:endParaRPr lang="en-GB" sz="1400" dirty="0"/>
            </a:p>
          </p:txBody>
        </p:sp>
        <p:sp>
          <p:nvSpPr>
            <p:cNvPr id="16" name="Rounded Rectangle 15"/>
            <p:cNvSpPr/>
            <p:nvPr/>
          </p:nvSpPr>
          <p:spPr>
            <a:xfrm>
              <a:off x="66502" y="3325808"/>
              <a:ext cx="3782291" cy="2900425"/>
            </a:xfrm>
            <a:prstGeom prst="roundRect">
              <a:avLst/>
            </a:prstGeom>
            <a:noFill/>
            <a:ln w="57150">
              <a:solidFill>
                <a:srgbClr val="F986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p:cNvGrpSpPr/>
          <p:nvPr/>
        </p:nvGrpSpPr>
        <p:grpSpPr>
          <a:xfrm>
            <a:off x="8669547" y="127991"/>
            <a:ext cx="3522452" cy="2646359"/>
            <a:chOff x="6813664" y="199505"/>
            <a:chExt cx="4566458" cy="2790861"/>
          </a:xfrm>
        </p:grpSpPr>
        <p:pic>
          <p:nvPicPr>
            <p:cNvPr id="24" name="Picture 23"/>
            <p:cNvPicPr>
              <a:picLocks noChangeAspect="1"/>
            </p:cNvPicPr>
            <p:nvPr/>
          </p:nvPicPr>
          <p:blipFill>
            <a:blip r:embed="rId6"/>
            <a:stretch>
              <a:fillRect/>
            </a:stretch>
          </p:blipFill>
          <p:spPr>
            <a:xfrm>
              <a:off x="8220592" y="266007"/>
              <a:ext cx="1752600" cy="876300"/>
            </a:xfrm>
            <a:prstGeom prst="rect">
              <a:avLst/>
            </a:prstGeom>
          </p:spPr>
        </p:pic>
        <p:sp>
          <p:nvSpPr>
            <p:cNvPr id="25" name="Rectangle 24"/>
            <p:cNvSpPr/>
            <p:nvPr/>
          </p:nvSpPr>
          <p:spPr>
            <a:xfrm>
              <a:off x="7821320" y="988350"/>
              <a:ext cx="2712767" cy="778998"/>
            </a:xfrm>
            <a:prstGeom prst="rect">
              <a:avLst/>
            </a:prstGeom>
          </p:spPr>
          <p:txBody>
            <a:bodyPr wrap="none">
              <a:spAutoFit/>
            </a:bodyPr>
            <a:lstStyle/>
            <a:p>
              <a:r>
                <a:rPr lang="en-GB" sz="1200" dirty="0">
                  <a:hlinkClick r:id="rId7"/>
                </a:rPr>
                <a:t>https://www.barnardos.org.uk</a:t>
              </a:r>
              <a:endParaRPr lang="en-GB" sz="1200" dirty="0"/>
            </a:p>
            <a:p>
              <a:endParaRPr lang="en-GB" sz="1200" dirty="0"/>
            </a:p>
            <a:p>
              <a:endParaRPr lang="en-GB" dirty="0"/>
            </a:p>
          </p:txBody>
        </p:sp>
        <p:sp>
          <p:nvSpPr>
            <p:cNvPr id="26" name="Rectangle 25"/>
            <p:cNvSpPr/>
            <p:nvPr/>
          </p:nvSpPr>
          <p:spPr>
            <a:xfrm>
              <a:off x="6813664" y="1446471"/>
              <a:ext cx="4566458" cy="310708"/>
            </a:xfrm>
            <a:prstGeom prst="rect">
              <a:avLst/>
            </a:prstGeom>
          </p:spPr>
          <p:txBody>
            <a:bodyPr wrap="square">
              <a:spAutoFit/>
            </a:bodyPr>
            <a:lstStyle/>
            <a:p>
              <a:pPr algn="ctr" fontAlgn="base"/>
              <a:endParaRPr lang="en-GB" sz="1200" b="0" i="0" dirty="0">
                <a:solidFill>
                  <a:srgbClr val="1D1D1D"/>
                </a:solidFill>
                <a:effectLst/>
              </a:endParaRPr>
            </a:p>
          </p:txBody>
        </p:sp>
        <p:sp>
          <p:nvSpPr>
            <p:cNvPr id="27" name="Rounded Rectangle 26"/>
            <p:cNvSpPr/>
            <p:nvPr/>
          </p:nvSpPr>
          <p:spPr>
            <a:xfrm>
              <a:off x="6991004" y="199505"/>
              <a:ext cx="4239491" cy="2790861"/>
            </a:xfrm>
            <a:prstGeom prst="roundRect">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9" name="Group 28"/>
          <p:cNvGrpSpPr/>
          <p:nvPr/>
        </p:nvGrpSpPr>
        <p:grpSpPr>
          <a:xfrm>
            <a:off x="6999440" y="2891287"/>
            <a:ext cx="4912919" cy="1658976"/>
            <a:chOff x="5579524" y="716219"/>
            <a:chExt cx="4912919" cy="1658976"/>
          </a:xfrm>
        </p:grpSpPr>
        <p:pic>
          <p:nvPicPr>
            <p:cNvPr id="30" name="Picture 29"/>
            <p:cNvPicPr>
              <a:picLocks noChangeAspect="1"/>
            </p:cNvPicPr>
            <p:nvPr/>
          </p:nvPicPr>
          <p:blipFill>
            <a:blip r:embed="rId8"/>
            <a:stretch>
              <a:fillRect/>
            </a:stretch>
          </p:blipFill>
          <p:spPr>
            <a:xfrm>
              <a:off x="6697571" y="806748"/>
              <a:ext cx="812533" cy="755358"/>
            </a:xfrm>
            <a:prstGeom prst="rect">
              <a:avLst/>
            </a:prstGeom>
          </p:spPr>
        </p:pic>
        <p:sp>
          <p:nvSpPr>
            <p:cNvPr id="31" name="Rectangle 30"/>
            <p:cNvSpPr/>
            <p:nvPr/>
          </p:nvSpPr>
          <p:spPr>
            <a:xfrm>
              <a:off x="5579524" y="1544198"/>
              <a:ext cx="4912918" cy="830997"/>
            </a:xfrm>
            <a:prstGeom prst="rect">
              <a:avLst/>
            </a:prstGeom>
          </p:spPr>
          <p:txBody>
            <a:bodyPr wrap="square">
              <a:spAutoFit/>
            </a:bodyPr>
            <a:lstStyle/>
            <a:p>
              <a:pPr algn="ctr"/>
              <a:r>
                <a:rPr lang="en-GB" sz="1200" b="0" i="0" dirty="0">
                  <a:effectLst/>
                </a:rPr>
                <a:t>Surrey Wellbeing Partnership (SWP) is a formal joint venture of local and national charities of various sizes with a common goal: to work with children and young people in the community to improve wellbeing and mental health so that they can live full, fun and confident lives.</a:t>
              </a:r>
              <a:endParaRPr lang="en-GB" sz="1200" dirty="0"/>
            </a:p>
          </p:txBody>
        </p:sp>
        <p:sp>
          <p:nvSpPr>
            <p:cNvPr id="32" name="Rectangle 31"/>
            <p:cNvSpPr/>
            <p:nvPr/>
          </p:nvSpPr>
          <p:spPr>
            <a:xfrm>
              <a:off x="7489763" y="1053023"/>
              <a:ext cx="1961114" cy="496262"/>
            </a:xfrm>
            <a:prstGeom prst="rect">
              <a:avLst/>
            </a:prstGeom>
          </p:spPr>
          <p:txBody>
            <a:bodyPr wrap="none">
              <a:spAutoFit/>
            </a:bodyPr>
            <a:lstStyle/>
            <a:p>
              <a:r>
                <a:rPr lang="en-GB" sz="1200" dirty="0">
                  <a:hlinkClick r:id="rId9"/>
                </a:rPr>
                <a:t>https://surreywellbeing.org/</a:t>
              </a:r>
              <a:endParaRPr lang="en-GB" sz="1200" dirty="0"/>
            </a:p>
            <a:p>
              <a:endParaRPr lang="en-GB" sz="1400" dirty="0"/>
            </a:p>
          </p:txBody>
        </p:sp>
        <p:sp>
          <p:nvSpPr>
            <p:cNvPr id="33" name="Rounded Rectangle 32"/>
            <p:cNvSpPr/>
            <p:nvPr/>
          </p:nvSpPr>
          <p:spPr>
            <a:xfrm>
              <a:off x="5612351" y="716219"/>
              <a:ext cx="4880092" cy="1628246"/>
            </a:xfrm>
            <a:prstGeom prst="round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p:cNvGrpSpPr/>
          <p:nvPr/>
        </p:nvGrpSpPr>
        <p:grpSpPr>
          <a:xfrm>
            <a:off x="7027353" y="4636470"/>
            <a:ext cx="4978211" cy="2160981"/>
            <a:chOff x="182853" y="817956"/>
            <a:chExt cx="4978211" cy="2070466"/>
          </a:xfrm>
        </p:grpSpPr>
        <p:pic>
          <p:nvPicPr>
            <p:cNvPr id="40" name="Picture 39"/>
            <p:cNvPicPr>
              <a:picLocks noChangeAspect="1"/>
            </p:cNvPicPr>
            <p:nvPr/>
          </p:nvPicPr>
          <p:blipFill>
            <a:blip r:embed="rId10"/>
            <a:stretch>
              <a:fillRect/>
            </a:stretch>
          </p:blipFill>
          <p:spPr>
            <a:xfrm>
              <a:off x="1145222" y="820051"/>
              <a:ext cx="2590800" cy="603980"/>
            </a:xfrm>
            <a:prstGeom prst="rect">
              <a:avLst/>
            </a:prstGeom>
          </p:spPr>
        </p:pic>
        <p:sp>
          <p:nvSpPr>
            <p:cNvPr id="41" name="Rectangle 40"/>
            <p:cNvSpPr/>
            <p:nvPr/>
          </p:nvSpPr>
          <p:spPr>
            <a:xfrm>
              <a:off x="1199064" y="1336910"/>
              <a:ext cx="2483116" cy="507827"/>
            </a:xfrm>
            <a:prstGeom prst="rect">
              <a:avLst/>
            </a:prstGeom>
          </p:spPr>
          <p:txBody>
            <a:bodyPr wrap="none">
              <a:spAutoFit/>
            </a:bodyPr>
            <a:lstStyle/>
            <a:p>
              <a:r>
                <a:rPr lang="en-GB" sz="1200" dirty="0">
                  <a:hlinkClick r:id="rId11"/>
                </a:rPr>
                <a:t>https://www.ymcaeastsurrey.org.uk/</a:t>
              </a:r>
              <a:endParaRPr lang="en-GB" sz="1200" dirty="0"/>
            </a:p>
            <a:p>
              <a:endParaRPr lang="en-GB" sz="1400" dirty="0"/>
            </a:p>
          </p:txBody>
        </p:sp>
        <p:sp>
          <p:nvSpPr>
            <p:cNvPr id="42" name="Rectangle 41"/>
            <p:cNvSpPr/>
            <p:nvPr/>
          </p:nvSpPr>
          <p:spPr>
            <a:xfrm>
              <a:off x="182854" y="1561439"/>
              <a:ext cx="4978210" cy="1326983"/>
            </a:xfrm>
            <a:prstGeom prst="rect">
              <a:avLst/>
            </a:prstGeom>
          </p:spPr>
          <p:txBody>
            <a:bodyPr wrap="square">
              <a:spAutoFit/>
            </a:bodyPr>
            <a:lstStyle/>
            <a:p>
              <a:pPr algn="ctr"/>
              <a:r>
                <a:rPr lang="en-GB" sz="1200" b="0" i="0" dirty="0">
                  <a:effectLst/>
                  <a:latin typeface="Calibri" panose="020F0502020204030204" pitchFamily="34" charset="0"/>
                  <a:ea typeface="Calibri" panose="020F0502020204030204" pitchFamily="34" charset="0"/>
                  <a:cs typeface="Calibri" panose="020F0502020204030204" pitchFamily="34" charset="0"/>
                </a:rPr>
                <a:t>YMCA East Surrey has been supporting children and young people with their emotional wellbeing for over 30 years. Our services have grown and evolved as more and more children and young people have been experiencing difficulties such as anxiety, poor self-esteem and feelings of hopelessness. As part of the </a:t>
              </a:r>
              <a:r>
                <a:rPr lang="en-GB" sz="1200" b="0" i="0" u="none" strike="noStrike" dirty="0" err="1">
                  <a:solidFill>
                    <a:srgbClr val="AC1A6B"/>
                  </a:solidFill>
                  <a:effectLst/>
                  <a:latin typeface="Calibri" panose="020F0502020204030204" pitchFamily="34" charset="0"/>
                  <a:ea typeface="Calibri" panose="020F0502020204030204" pitchFamily="34" charset="0"/>
                  <a:cs typeface="Calibri" panose="020F0502020204030204" pitchFamily="34" charset="0"/>
                  <a:hlinkClick r:id="rId12"/>
                </a:rPr>
                <a:t>Mindworks</a:t>
              </a:r>
              <a:r>
                <a:rPr lang="en-GB" sz="1200" b="0" i="0" u="none" strike="noStrike" dirty="0">
                  <a:solidFill>
                    <a:srgbClr val="AC1A6B"/>
                  </a:solidFill>
                  <a:effectLst/>
                  <a:latin typeface="Calibri" panose="020F0502020204030204" pitchFamily="34" charset="0"/>
                  <a:ea typeface="Calibri" panose="020F0502020204030204" pitchFamily="34" charset="0"/>
                  <a:cs typeface="Calibri" panose="020F0502020204030204" pitchFamily="34" charset="0"/>
                  <a:hlinkClick r:id="rId12"/>
                </a:rPr>
                <a:t> Surrey</a:t>
              </a:r>
              <a:r>
                <a:rPr lang="en-GB" sz="1200" b="0" i="0" dirty="0">
                  <a:effectLst/>
                  <a:latin typeface="Calibri" panose="020F0502020204030204" pitchFamily="34" charset="0"/>
                  <a:ea typeface="Calibri" panose="020F0502020204030204" pitchFamily="34" charset="0"/>
                  <a:cs typeface="Calibri" panose="020F0502020204030204" pitchFamily="34" charset="0"/>
                </a:rPr>
                <a:t> service, we provide a wide range of services for children, young people and families to help them towards mental and emotional wellbeing.</a:t>
              </a: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
          <p:nvSpPr>
            <p:cNvPr id="43" name="Rounded Rectangle 42"/>
            <p:cNvSpPr/>
            <p:nvPr/>
          </p:nvSpPr>
          <p:spPr>
            <a:xfrm>
              <a:off x="182853" y="817956"/>
              <a:ext cx="4978211" cy="2041622"/>
            </a:xfrm>
            <a:prstGeom prst="roundRect">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2" name="Group 21"/>
          <p:cNvGrpSpPr/>
          <p:nvPr/>
        </p:nvGrpSpPr>
        <p:grpSpPr>
          <a:xfrm>
            <a:off x="5794584" y="169573"/>
            <a:ext cx="3041328" cy="2592705"/>
            <a:chOff x="3997541" y="3134764"/>
            <a:chExt cx="3041328" cy="2592705"/>
          </a:xfrm>
        </p:grpSpPr>
        <p:pic>
          <p:nvPicPr>
            <p:cNvPr id="45" name="Picture 44"/>
            <p:cNvPicPr>
              <a:picLocks noChangeAspect="1"/>
            </p:cNvPicPr>
            <p:nvPr/>
          </p:nvPicPr>
          <p:blipFill>
            <a:blip r:embed="rId13"/>
            <a:stretch>
              <a:fillRect/>
            </a:stretch>
          </p:blipFill>
          <p:spPr>
            <a:xfrm>
              <a:off x="4830956" y="3304489"/>
              <a:ext cx="1323876" cy="692173"/>
            </a:xfrm>
            <a:prstGeom prst="rect">
              <a:avLst/>
            </a:prstGeom>
          </p:spPr>
        </p:pic>
        <p:sp>
          <p:nvSpPr>
            <p:cNvPr id="46" name="Rectangle 45"/>
            <p:cNvSpPr/>
            <p:nvPr/>
          </p:nvSpPr>
          <p:spPr>
            <a:xfrm>
              <a:off x="4365879" y="4000199"/>
              <a:ext cx="1788953" cy="684577"/>
            </a:xfrm>
            <a:prstGeom prst="rect">
              <a:avLst/>
            </a:prstGeom>
          </p:spPr>
          <p:txBody>
            <a:bodyPr wrap="none">
              <a:spAutoFit/>
            </a:bodyPr>
            <a:lstStyle/>
            <a:p>
              <a:r>
                <a:rPr lang="en-GB" sz="1200" dirty="0">
                  <a:hlinkClick r:id="rId14"/>
                </a:rPr>
                <a:t>https://www.youngminds.org.uk/</a:t>
              </a:r>
              <a:endParaRPr lang="en-GB" sz="1200" dirty="0"/>
            </a:p>
            <a:p>
              <a:endParaRPr lang="en-GB" sz="1400" dirty="0"/>
            </a:p>
          </p:txBody>
        </p:sp>
        <p:sp>
          <p:nvSpPr>
            <p:cNvPr id="47" name="Rectangle 46"/>
            <p:cNvSpPr/>
            <p:nvPr/>
          </p:nvSpPr>
          <p:spPr>
            <a:xfrm>
              <a:off x="3997541" y="4279720"/>
              <a:ext cx="3041328" cy="1384995"/>
            </a:xfrm>
            <a:prstGeom prst="rect">
              <a:avLst/>
            </a:prstGeom>
          </p:spPr>
          <p:txBody>
            <a:bodyPr wrap="square">
              <a:spAutoFit/>
            </a:bodyPr>
            <a:lstStyle/>
            <a:p>
              <a:pPr algn="ctr"/>
              <a:r>
                <a:rPr lang="en-GB" sz="1200" b="0" i="0" dirty="0">
                  <a:effectLst/>
                </a:rPr>
                <a:t>We’re the UK’s leading charity fighting for children and young people's mental health.</a:t>
              </a:r>
            </a:p>
            <a:p>
              <a:pPr algn="ctr"/>
              <a:r>
                <a:rPr lang="en-GB" sz="1200" b="0" i="0" dirty="0">
                  <a:effectLst/>
                </a:rPr>
                <a:t>We want to see a world where no young person feels alone with their mental health, and all young people get the mental health support they need, when they need it, no matter what.</a:t>
              </a:r>
            </a:p>
          </p:txBody>
        </p:sp>
        <p:sp>
          <p:nvSpPr>
            <p:cNvPr id="48" name="Rounded Rectangle 47"/>
            <p:cNvSpPr/>
            <p:nvPr/>
          </p:nvSpPr>
          <p:spPr>
            <a:xfrm>
              <a:off x="4091378" y="3134764"/>
              <a:ext cx="2803034" cy="2592705"/>
            </a:xfrm>
            <a:prstGeom prst="roundRect">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Rectangle: Rounded Corners 6">
            <a:extLst>
              <a:ext uri="{FF2B5EF4-FFF2-40B4-BE49-F238E27FC236}">
                <a16:creationId xmlns:a16="http://schemas.microsoft.com/office/drawing/2014/main" id="{5877F781-0F2A-A0A0-EA75-CA89560F0156}"/>
              </a:ext>
            </a:extLst>
          </p:cNvPr>
          <p:cNvSpPr/>
          <p:nvPr/>
        </p:nvSpPr>
        <p:spPr>
          <a:xfrm>
            <a:off x="3588126" y="3223180"/>
            <a:ext cx="3341222" cy="2592705"/>
          </a:xfrm>
          <a:prstGeom prst="roundRect">
            <a:avLst/>
          </a:prstGeom>
          <a:solidFill>
            <a:schemeClr val="bg1"/>
          </a:solidFill>
          <a:ln w="57150">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0" i="0" dirty="0">
                <a:solidFill>
                  <a:srgbClr val="000000"/>
                </a:solidFill>
                <a:effectLst/>
              </a:rPr>
              <a:t>Family centres support families to find solutions to the parenting and relationships challenges they face and to grow in confidence to manage future difficulties. The aim of the family centres is to help families build their own resilience and self-reliance.</a:t>
            </a:r>
          </a:p>
        </p:txBody>
      </p:sp>
      <p:pic>
        <p:nvPicPr>
          <p:cNvPr id="11" name="Picture 10">
            <a:extLst>
              <a:ext uri="{FF2B5EF4-FFF2-40B4-BE49-F238E27FC236}">
                <a16:creationId xmlns:a16="http://schemas.microsoft.com/office/drawing/2014/main" id="{6511EE4F-90C0-08B5-20BB-4C026A8AD3C8}"/>
              </a:ext>
            </a:extLst>
          </p:cNvPr>
          <p:cNvPicPr>
            <a:picLocks noChangeAspect="1"/>
          </p:cNvPicPr>
          <p:nvPr/>
        </p:nvPicPr>
        <p:blipFill>
          <a:blip r:embed="rId15"/>
          <a:stretch>
            <a:fillRect/>
          </a:stretch>
        </p:blipFill>
        <p:spPr>
          <a:xfrm>
            <a:off x="4383754" y="3363530"/>
            <a:ext cx="1623172" cy="538943"/>
          </a:xfrm>
          <a:prstGeom prst="rect">
            <a:avLst/>
          </a:prstGeom>
        </p:spPr>
      </p:pic>
      <p:sp>
        <p:nvSpPr>
          <p:cNvPr id="20" name="TextBox 19">
            <a:extLst>
              <a:ext uri="{FF2B5EF4-FFF2-40B4-BE49-F238E27FC236}">
                <a16:creationId xmlns:a16="http://schemas.microsoft.com/office/drawing/2014/main" id="{64BD2213-75BC-66D9-D5C5-552B8A65F1C0}"/>
              </a:ext>
            </a:extLst>
          </p:cNvPr>
          <p:cNvSpPr txBox="1"/>
          <p:nvPr/>
        </p:nvSpPr>
        <p:spPr>
          <a:xfrm>
            <a:off x="7385555" y="1007952"/>
            <a:ext cx="6111814" cy="1754326"/>
          </a:xfrm>
          <a:prstGeom prst="rect">
            <a:avLst/>
          </a:prstGeom>
          <a:noFill/>
        </p:spPr>
        <p:txBody>
          <a:bodyPr wrap="square">
            <a:spAutoFit/>
          </a:bodyPr>
          <a:lstStyle/>
          <a:p>
            <a:pPr algn="ctr" fontAlgn="base"/>
            <a:endParaRPr lang="en-GB" sz="1200" dirty="0"/>
          </a:p>
          <a:p>
            <a:pPr algn="ctr" fontAlgn="base"/>
            <a:r>
              <a:rPr lang="en-GB" sz="1200" dirty="0"/>
              <a:t>We believe that with the right help, </a:t>
            </a:r>
          </a:p>
          <a:p>
            <a:pPr algn="ctr" fontAlgn="base"/>
            <a:r>
              <a:rPr lang="en-GB" sz="1200" dirty="0"/>
              <a:t>children can change their lives and </a:t>
            </a:r>
          </a:p>
          <a:p>
            <a:pPr algn="ctr" fontAlgn="base"/>
            <a:r>
              <a:rPr lang="en-GB" sz="1200" dirty="0"/>
              <a:t>achieve their potential.</a:t>
            </a:r>
          </a:p>
          <a:p>
            <a:pPr algn="ctr" fontAlgn="base"/>
            <a:r>
              <a:rPr lang="en-GB" sz="1200" dirty="0"/>
              <a:t>Over 150 years ago, Barnardo promised to </a:t>
            </a:r>
          </a:p>
          <a:p>
            <a:pPr algn="ctr" fontAlgn="base"/>
            <a:r>
              <a:rPr lang="en-GB" sz="1200" dirty="0"/>
              <a:t>support those children in need of help – </a:t>
            </a:r>
          </a:p>
          <a:p>
            <a:pPr algn="ctr" fontAlgn="base"/>
            <a:r>
              <a:rPr lang="en-GB" sz="1200" dirty="0"/>
              <a:t>regardless of their circumstances, gender, race, </a:t>
            </a:r>
          </a:p>
          <a:p>
            <a:pPr algn="ctr" fontAlgn="base"/>
            <a:r>
              <a:rPr lang="en-GB" sz="1200" dirty="0"/>
              <a:t>disability or behaviour.</a:t>
            </a:r>
          </a:p>
          <a:p>
            <a:pPr algn="ctr" fontAlgn="base"/>
            <a:r>
              <a:rPr lang="en-GB" sz="1200" dirty="0"/>
              <a:t>Today, we continue to honour that promise.</a:t>
            </a:r>
            <a:endParaRPr lang="en-GB" sz="1200" b="0" i="0" dirty="0">
              <a:effectLst/>
            </a:endParaRPr>
          </a:p>
        </p:txBody>
      </p:sp>
      <p:sp>
        <p:nvSpPr>
          <p:cNvPr id="28" name="TextBox 27">
            <a:extLst>
              <a:ext uri="{FF2B5EF4-FFF2-40B4-BE49-F238E27FC236}">
                <a16:creationId xmlns:a16="http://schemas.microsoft.com/office/drawing/2014/main" id="{A9A2CB57-73D4-0D44-B0AE-9C813B7C18D7}"/>
              </a:ext>
            </a:extLst>
          </p:cNvPr>
          <p:cNvSpPr txBox="1"/>
          <p:nvPr/>
        </p:nvSpPr>
        <p:spPr>
          <a:xfrm>
            <a:off x="3572392" y="5215721"/>
            <a:ext cx="3302493" cy="600164"/>
          </a:xfrm>
          <a:prstGeom prst="rect">
            <a:avLst/>
          </a:prstGeom>
          <a:noFill/>
        </p:spPr>
        <p:txBody>
          <a:bodyPr wrap="square">
            <a:spAutoFit/>
          </a:bodyPr>
          <a:lstStyle/>
          <a:p>
            <a:r>
              <a:rPr lang="en-GB" sz="1200" dirty="0">
                <a:solidFill>
                  <a:srgbClr val="0070C0"/>
                </a:solidFill>
                <a:hlinkClick r:id="rId16">
                  <a:extLst>
                    <a:ext uri="{A12FA001-AC4F-418D-AE19-62706E023703}">
                      <ahyp:hlinkClr xmlns:ahyp="http://schemas.microsoft.com/office/drawing/2018/hyperlinkcolor" val="tx"/>
                    </a:ext>
                  </a:extLst>
                </a:hlinkClick>
              </a:rPr>
              <a:t>https://www.barnardosfamilycentressurrey.org.uk</a:t>
            </a:r>
            <a:endParaRPr lang="en-GB" sz="1200" dirty="0">
              <a:solidFill>
                <a:srgbClr val="0070C0"/>
              </a:solidFill>
            </a:endParaRPr>
          </a:p>
          <a:p>
            <a:endParaRPr lang="en-GB" sz="1200" dirty="0"/>
          </a:p>
          <a:p>
            <a:endParaRPr lang="en-GB" sz="900" dirty="0"/>
          </a:p>
        </p:txBody>
      </p:sp>
    </p:spTree>
    <p:extLst>
      <p:ext uri="{BB962C8B-B14F-4D97-AF65-F5344CB8AC3E}">
        <p14:creationId xmlns:p14="http://schemas.microsoft.com/office/powerpoint/2010/main" val="793446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881</TotalTime>
  <Words>891</Words>
  <Application>Microsoft Office PowerPoint</Application>
  <PresentationFormat>Widescreen</PresentationFormat>
  <Paragraphs>49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Cabin</vt:lpstr>
      <vt:lpstr>Calibri</vt:lpstr>
      <vt:lpstr>Calibri Light</vt:lpstr>
      <vt:lpstr>Office Theme</vt:lpstr>
      <vt:lpstr>PowerPoint Presentation</vt:lpstr>
      <vt:lpstr>PowerPoint Presentation</vt:lpstr>
    </vt:vector>
  </TitlesOfParts>
  <Company>St Mary's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Kerr</dc:creator>
  <cp:lastModifiedBy>Sahrah Chaudhri</cp:lastModifiedBy>
  <cp:revision>24</cp:revision>
  <cp:lastPrinted>2024-02-22T12:05:05Z</cp:lastPrinted>
  <dcterms:created xsi:type="dcterms:W3CDTF">2024-02-21T14:10:23Z</dcterms:created>
  <dcterms:modified xsi:type="dcterms:W3CDTF">2026-02-04T11:08:26Z</dcterms:modified>
</cp:coreProperties>
</file>